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3" r:id="rId4"/>
    <p:sldId id="258" r:id="rId5"/>
    <p:sldId id="260" r:id="rId6"/>
    <p:sldId id="261" r:id="rId7"/>
  </p:sldIdLst>
  <p:sldSz cx="12192000" cy="6858000"/>
  <p:notesSz cx="6858000" cy="9144000"/>
  <p:embeddedFontLst>
    <p:embeddedFont>
      <p:font typeface="Uber Move Light" panose="020B0604020202020204" charset="0"/>
      <p:regular r:id="rId9"/>
    </p:embeddedFont>
    <p:embeddedFont>
      <p:font typeface="Uber Move Medium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6EF1"/>
    <a:srgbClr val="276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8"/>
  </p:normalViewPr>
  <p:slideViewPr>
    <p:cSldViewPr snapToGrid="0">
      <p:cViewPr varScale="1">
        <p:scale>
          <a:sx n="78" d="100"/>
          <a:sy n="78" d="100"/>
        </p:scale>
        <p:origin x="8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6B658-CF51-4C9D-A237-04658A56BBB2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5C5EA-46F2-47B6-8E49-27E2C6ACB3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84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Data Overview and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C5EA-46F2-47B6-8E49-27E2C6ACB33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9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Model Comparison and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C5EA-46F2-47B6-8E49-27E2C6ACB33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71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Exploratory Data Analysis Highlights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C5EA-46F2-47B6-8E49-27E2C6ACB33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77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AFA4-5043-99D3-B9EC-E788EC3DB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F2C88-1D7E-910B-C00B-715DE9CB5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8F7E-0828-3C3D-2E7B-762E7BA1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978C4-3523-5BC9-29F9-9486CFFB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55153-9B00-65FA-D9D2-54D177BB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6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7BEC-F338-0911-212A-7682BD50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89D2F-F98F-8B17-C4E0-1798CA55A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F3800-3754-76D9-B0D8-3A9D5001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912A8-9868-3DBB-7546-A6DAEABB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192F-C77A-51FC-9F81-A800658F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4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2245EB-8152-54D5-FE35-BB6458556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05874-DC54-5A3B-D085-F4A44F744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950F-3109-053A-2887-A0BB1552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6AD11-606D-8642-2E60-02BF2C3E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350F3-589C-B583-F8C7-D5A0BBA7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4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5058-8693-0FBA-4E13-A54777CA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E4C7F-AFC5-2BA7-2BD3-1D5C5A83F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3E6E6-1157-261D-2261-83F4B129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DDB43-A5D5-9F93-C13F-55043258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00AB0-433B-DFC3-D4B4-4C252CA3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2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3670-02E1-6A41-D6E7-AF5D812B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4FA29-CBC0-FBD0-AD7F-1E5ECD69B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7311-6BD4-5868-1A48-3E249A7E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4BC8D-3473-2979-5961-B8613B88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F6F3C-C5C3-C70D-D0EF-83A814EB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1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3E39-6243-81C2-C099-7E0B5958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3261F-B6EB-4860-20B0-CDAB00803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729AA-BE6A-2348-CC1B-B8F4B657F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34FE-0105-4CDC-EC53-1E33258D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346EA-35A4-3420-A728-C335FE76F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CAE6C-A206-C067-B2F7-0B83DDD6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1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99DA-D2A4-C56E-E9DA-5BE8F85BF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454B3-18B8-19C0-B28A-82DD49882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ECFC5-1AB3-2767-493F-BD74F62EC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7B08C-A017-B1FE-F98A-113C3564C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6D1F9-A0EA-C8C7-D32A-E31268697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E22A4B-8A7E-71DC-6874-6E32881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30155-5211-94BE-0ACB-836AED05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A7C34-09B8-FF90-B3C6-B01F6075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1C51-46FB-1D22-E88B-910EA595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85137-1731-DA10-F888-D7472711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E488E-86A7-2117-4D13-C43C65A0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71E56-D5B2-4A5F-7C3B-8B754730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7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9CC06-3B53-7F29-2A37-55EEA8A7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5C458-FDB5-EA79-5511-A74CE75B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221AB-B9C2-78DB-BF76-2C325344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77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E22B-A1FC-0169-469D-72B1EA9D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5603-A3A9-A920-C4F5-CA485AA9F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1DE19-1422-DBC3-14F6-CAAFBAA79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136E8-083A-F195-8106-E19CC674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F4223-43AE-6419-CAA6-E2A0130A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7F77-6961-1937-5145-274D2D14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3686-71EF-85F8-BA15-4D7CA304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3F819D-37F1-241F-BB77-8716207FF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2CCA4-6A50-60B5-3FB3-4D90BA11E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0AB18-466F-BE0A-2044-F270C051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83C08-AC83-84D2-CF59-F9077134B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7AC64-BB3E-7A45-7B24-F67EEF8E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9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0F0D4-CD78-FA57-F38D-F2AD2F9C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D174F-4059-5BA8-F552-3770D66E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F3FF-320E-4FF7-DCAC-0910DBE9F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FCBB-6655-0C4D-8EBA-D2C4C52B33B2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C3F0-A105-9B08-C6CF-0FC39E92A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011CC-18E6-BD2E-C8DA-3A59FEC35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633E9-27A8-1047-A196-7F4CE8C2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3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59AA54-771A-5942-7E67-2D4C98D97B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EE8FF-794D-38B5-2D59-25A02D0227D3}"/>
              </a:ext>
            </a:extLst>
          </p:cNvPr>
          <p:cNvSpPr txBox="1"/>
          <p:nvPr/>
        </p:nvSpPr>
        <p:spPr>
          <a:xfrm>
            <a:off x="547589" y="587830"/>
            <a:ext cx="56522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Predicting Uber Fares: A Machine Learning Approach</a:t>
            </a:r>
            <a:endParaRPr lang="en-US" sz="5000" dirty="0">
              <a:solidFill>
                <a:schemeClr val="bg1"/>
              </a:solidFill>
              <a:latin typeface="Uber Move Medium" panose="02010503030201060303" pitchFamily="2" charset="77"/>
            </a:endParaRPr>
          </a:p>
        </p:txBody>
      </p:sp>
      <p:pic>
        <p:nvPicPr>
          <p:cNvPr id="13" name="Picture 12" descr="A top view of a white car&#10;&#10;Description automatically generated">
            <a:extLst>
              <a:ext uri="{FF2B5EF4-FFF2-40B4-BE49-F238E27FC236}">
                <a16:creationId xmlns:a16="http://schemas.microsoft.com/office/drawing/2014/main" id="{86B6D6D6-3C64-F300-03B6-DFAD597E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44284" y="3634267"/>
            <a:ext cx="2000252" cy="30003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E1DBC7-B90D-7133-C7DD-96E0CBA684F0}"/>
              </a:ext>
            </a:extLst>
          </p:cNvPr>
          <p:cNvSpPr txBox="1"/>
          <p:nvPr/>
        </p:nvSpPr>
        <p:spPr>
          <a:xfrm>
            <a:off x="547589" y="6134582"/>
            <a:ext cx="1030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Uber Move Medium" panose="02010503030201060303" pitchFamily="2" charset="77"/>
              </a:rPr>
              <a:t>Uber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33ED29-9FDF-48FC-4F9D-13933642A6DA}"/>
              </a:ext>
            </a:extLst>
          </p:cNvPr>
          <p:cNvGrpSpPr/>
          <p:nvPr/>
        </p:nvGrpSpPr>
        <p:grpSpPr>
          <a:xfrm>
            <a:off x="-1198880" y="2354356"/>
            <a:ext cx="16256000" cy="2928844"/>
            <a:chOff x="-1198880" y="2354356"/>
            <a:chExt cx="16256000" cy="292884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D702955-0B86-4B52-8236-3560FDC663B5}"/>
                </a:ext>
              </a:extLst>
            </p:cNvPr>
            <p:cNvSpPr/>
            <p:nvPr/>
          </p:nvSpPr>
          <p:spPr>
            <a:xfrm>
              <a:off x="-1198880" y="2354356"/>
              <a:ext cx="16256000" cy="2928844"/>
            </a:xfrm>
            <a:custGeom>
              <a:avLst/>
              <a:gdLst>
                <a:gd name="connsiteX0" fmla="*/ 0 w 16256000"/>
                <a:gd name="connsiteY0" fmla="*/ 2928844 h 2928844"/>
                <a:gd name="connsiteX1" fmla="*/ 2946400 w 16256000"/>
                <a:gd name="connsiteY1" fmla="*/ 1628364 h 2928844"/>
                <a:gd name="connsiteX2" fmla="*/ 7152640 w 16256000"/>
                <a:gd name="connsiteY2" fmla="*/ 2583404 h 2928844"/>
                <a:gd name="connsiteX3" fmla="*/ 11074400 w 16256000"/>
                <a:gd name="connsiteY3" fmla="*/ 43404 h 2928844"/>
                <a:gd name="connsiteX4" fmla="*/ 16256000 w 16256000"/>
                <a:gd name="connsiteY4" fmla="*/ 1221964 h 292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0" h="2928844">
                  <a:moveTo>
                    <a:pt x="0" y="2928844"/>
                  </a:moveTo>
                  <a:cubicBezTo>
                    <a:pt x="877146" y="2307390"/>
                    <a:pt x="1754293" y="1685937"/>
                    <a:pt x="2946400" y="1628364"/>
                  </a:cubicBezTo>
                  <a:cubicBezTo>
                    <a:pt x="4138507" y="1570791"/>
                    <a:pt x="5797973" y="2847564"/>
                    <a:pt x="7152640" y="2583404"/>
                  </a:cubicBezTo>
                  <a:cubicBezTo>
                    <a:pt x="8507307" y="2319244"/>
                    <a:pt x="9557173" y="270311"/>
                    <a:pt x="11074400" y="43404"/>
                  </a:cubicBezTo>
                  <a:cubicBezTo>
                    <a:pt x="12591627" y="-183503"/>
                    <a:pt x="14423813" y="519230"/>
                    <a:pt x="16256000" y="1221964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top view of a white car&#10;&#10;Description automatically generated">
              <a:extLst>
                <a:ext uri="{FF2B5EF4-FFF2-40B4-BE49-F238E27FC236}">
                  <a16:creationId xmlns:a16="http://schemas.microsoft.com/office/drawing/2014/main" id="{6E0E9BAA-BE34-C400-B258-38B18F2F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78410" y="3440518"/>
              <a:ext cx="775312" cy="1162968"/>
            </a:xfrm>
            <a:prstGeom prst="rect">
              <a:avLst/>
            </a:prstGeom>
          </p:spPr>
        </p:pic>
        <p:pic>
          <p:nvPicPr>
            <p:cNvPr id="11" name="Picture 10" descr="A top view of a white car&#10;&#10;Description automatically generated">
              <a:extLst>
                <a:ext uri="{FF2B5EF4-FFF2-40B4-BE49-F238E27FC236}">
                  <a16:creationId xmlns:a16="http://schemas.microsoft.com/office/drawing/2014/main" id="{7EFA90E2-603F-9C42-8B73-98595AE5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4481330">
              <a:off x="5581018" y="4309859"/>
              <a:ext cx="775312" cy="1162968"/>
            </a:xfrm>
            <a:prstGeom prst="rect">
              <a:avLst/>
            </a:prstGeom>
          </p:spPr>
        </p:pic>
      </p:grpSp>
      <p:pic>
        <p:nvPicPr>
          <p:cNvPr id="12" name="Picture 11" descr="A top view of a white car&#10;&#10;Description automatically generated">
            <a:extLst>
              <a:ext uri="{FF2B5EF4-FFF2-40B4-BE49-F238E27FC236}">
                <a16:creationId xmlns:a16="http://schemas.microsoft.com/office/drawing/2014/main" id="{515AD5F1-99C5-1C95-EED7-0C41E22D1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69614" y="1853766"/>
            <a:ext cx="775312" cy="11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5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59AA54-771A-5942-7E67-2D4C98D97B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BAB503-B962-A15A-8EC5-2226D647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14" r="11514"/>
          <a:stretch/>
        </p:blipFill>
        <p:spPr>
          <a:xfrm>
            <a:off x="223777" y="217716"/>
            <a:ext cx="4610582" cy="3368923"/>
          </a:xfrm>
          <a:custGeom>
            <a:avLst/>
            <a:gdLst>
              <a:gd name="connsiteX0" fmla="*/ 211265 w 4610582"/>
              <a:gd name="connsiteY0" fmla="*/ 0 h 3368923"/>
              <a:gd name="connsiteX1" fmla="*/ 4399317 w 4610582"/>
              <a:gd name="connsiteY1" fmla="*/ 0 h 3368923"/>
              <a:gd name="connsiteX2" fmla="*/ 4610582 w 4610582"/>
              <a:gd name="connsiteY2" fmla="*/ 211265 h 3368923"/>
              <a:gd name="connsiteX3" fmla="*/ 4610582 w 4610582"/>
              <a:gd name="connsiteY3" fmla="*/ 3157658 h 3368923"/>
              <a:gd name="connsiteX4" fmla="*/ 4399317 w 4610582"/>
              <a:gd name="connsiteY4" fmla="*/ 3368923 h 3368923"/>
              <a:gd name="connsiteX5" fmla="*/ 211265 w 4610582"/>
              <a:gd name="connsiteY5" fmla="*/ 3368923 h 3368923"/>
              <a:gd name="connsiteX6" fmla="*/ 0 w 4610582"/>
              <a:gd name="connsiteY6" fmla="*/ 3157658 h 3368923"/>
              <a:gd name="connsiteX7" fmla="*/ 0 w 4610582"/>
              <a:gd name="connsiteY7" fmla="*/ 211265 h 3368923"/>
              <a:gd name="connsiteX8" fmla="*/ 211265 w 4610582"/>
              <a:gd name="connsiteY8" fmla="*/ 0 h 33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0582" h="3368923">
                <a:moveTo>
                  <a:pt x="211265" y="0"/>
                </a:moveTo>
                <a:lnTo>
                  <a:pt x="4399317" y="0"/>
                </a:lnTo>
                <a:cubicBezTo>
                  <a:pt x="4515995" y="0"/>
                  <a:pt x="4610582" y="94587"/>
                  <a:pt x="4610582" y="211265"/>
                </a:cubicBezTo>
                <a:lnTo>
                  <a:pt x="4610582" y="3157658"/>
                </a:lnTo>
                <a:cubicBezTo>
                  <a:pt x="4610582" y="3274336"/>
                  <a:pt x="4515995" y="3368923"/>
                  <a:pt x="4399317" y="3368923"/>
                </a:cubicBezTo>
                <a:lnTo>
                  <a:pt x="211265" y="3368923"/>
                </a:lnTo>
                <a:cubicBezTo>
                  <a:pt x="94587" y="3368923"/>
                  <a:pt x="0" y="3274336"/>
                  <a:pt x="0" y="3157658"/>
                </a:cubicBezTo>
                <a:lnTo>
                  <a:pt x="0" y="211265"/>
                </a:lnTo>
                <a:cubicBezTo>
                  <a:pt x="0" y="94587"/>
                  <a:pt x="94587" y="0"/>
                  <a:pt x="211265" y="0"/>
                </a:cubicBezTo>
                <a:close/>
              </a:path>
            </a:pathLst>
          </a:custGeom>
        </p:spPr>
      </p:pic>
      <p:pic>
        <p:nvPicPr>
          <p:cNvPr id="21" name="Picture 20" descr="A person in a suit reading a newspaper in a car&#10;&#10;Description automatically generated">
            <a:extLst>
              <a:ext uri="{FF2B5EF4-FFF2-40B4-BE49-F238E27FC236}">
                <a16:creationId xmlns:a16="http://schemas.microsoft.com/office/drawing/2014/main" id="{9BE08D39-557D-1354-A259-9EE93238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99"/>
          <a:stretch>
            <a:fillRect/>
          </a:stretch>
        </p:blipFill>
        <p:spPr>
          <a:xfrm>
            <a:off x="223777" y="3804353"/>
            <a:ext cx="4610582" cy="2803277"/>
          </a:xfrm>
          <a:custGeom>
            <a:avLst/>
            <a:gdLst>
              <a:gd name="connsiteX0" fmla="*/ 175794 w 4610582"/>
              <a:gd name="connsiteY0" fmla="*/ 0 h 2803277"/>
              <a:gd name="connsiteX1" fmla="*/ 4434788 w 4610582"/>
              <a:gd name="connsiteY1" fmla="*/ 0 h 2803277"/>
              <a:gd name="connsiteX2" fmla="*/ 4610582 w 4610582"/>
              <a:gd name="connsiteY2" fmla="*/ 175794 h 2803277"/>
              <a:gd name="connsiteX3" fmla="*/ 4610582 w 4610582"/>
              <a:gd name="connsiteY3" fmla="*/ 2627483 h 2803277"/>
              <a:gd name="connsiteX4" fmla="*/ 4434788 w 4610582"/>
              <a:gd name="connsiteY4" fmla="*/ 2803277 h 2803277"/>
              <a:gd name="connsiteX5" fmla="*/ 175794 w 4610582"/>
              <a:gd name="connsiteY5" fmla="*/ 2803277 h 2803277"/>
              <a:gd name="connsiteX6" fmla="*/ 0 w 4610582"/>
              <a:gd name="connsiteY6" fmla="*/ 2627483 h 2803277"/>
              <a:gd name="connsiteX7" fmla="*/ 0 w 4610582"/>
              <a:gd name="connsiteY7" fmla="*/ 175794 h 2803277"/>
              <a:gd name="connsiteX8" fmla="*/ 175794 w 4610582"/>
              <a:gd name="connsiteY8" fmla="*/ 0 h 280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0582" h="2803277">
                <a:moveTo>
                  <a:pt x="175794" y="0"/>
                </a:moveTo>
                <a:lnTo>
                  <a:pt x="4434788" y="0"/>
                </a:lnTo>
                <a:cubicBezTo>
                  <a:pt x="4531876" y="0"/>
                  <a:pt x="4610582" y="78706"/>
                  <a:pt x="4610582" y="175794"/>
                </a:cubicBezTo>
                <a:lnTo>
                  <a:pt x="4610582" y="2627483"/>
                </a:lnTo>
                <a:cubicBezTo>
                  <a:pt x="4610582" y="2724571"/>
                  <a:pt x="4531876" y="2803277"/>
                  <a:pt x="4434788" y="2803277"/>
                </a:cubicBezTo>
                <a:lnTo>
                  <a:pt x="175794" y="2803277"/>
                </a:lnTo>
                <a:cubicBezTo>
                  <a:pt x="78706" y="2803277"/>
                  <a:pt x="0" y="2724571"/>
                  <a:pt x="0" y="2627483"/>
                </a:cubicBezTo>
                <a:lnTo>
                  <a:pt x="0" y="175794"/>
                </a:lnTo>
                <a:cubicBezTo>
                  <a:pt x="0" y="78706"/>
                  <a:pt x="78706" y="0"/>
                  <a:pt x="175794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8BA0B7-49CA-5F19-6A6D-6F39E89C29FE}"/>
              </a:ext>
            </a:extLst>
          </p:cNvPr>
          <p:cNvSpPr txBox="1"/>
          <p:nvPr/>
        </p:nvSpPr>
        <p:spPr>
          <a:xfrm>
            <a:off x="5594555" y="1432203"/>
            <a:ext cx="622381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Project Objectives: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Identify key factors influencing Uber fare prices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Develop and compare various regression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Evaluate model performance for real-world applications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3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cell phone&#10;&#10;Description automatically generated">
            <a:extLst>
              <a:ext uri="{FF2B5EF4-FFF2-40B4-BE49-F238E27FC236}">
                <a16:creationId xmlns:a16="http://schemas.microsoft.com/office/drawing/2014/main" id="{0FC2F1F1-20F5-C8E7-EF2E-31BA0C0A5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319" r="214" b="5319"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68D013-247F-0FEA-493B-DB059F5525FF}"/>
              </a:ext>
            </a:extLst>
          </p:cNvPr>
          <p:cNvSpPr txBox="1"/>
          <p:nvPr/>
        </p:nvSpPr>
        <p:spPr>
          <a:xfrm>
            <a:off x="3471985" y="413405"/>
            <a:ext cx="524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From Raw Data to Insights</a:t>
            </a:r>
            <a:r>
              <a:rPr lang="en-US" sz="2400" dirty="0">
                <a:solidFill>
                  <a:schemeClr val="bg1"/>
                </a:solidFill>
                <a:latin typeface="Uber Move Light" panose="02010303030201060303" pitchFamily="2" charset="7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CCE10-7143-45C2-A9A0-5F7A30B6079D}"/>
              </a:ext>
            </a:extLst>
          </p:cNvPr>
          <p:cNvSpPr txBox="1"/>
          <p:nvPr/>
        </p:nvSpPr>
        <p:spPr>
          <a:xfrm>
            <a:off x="129787" y="1445341"/>
            <a:ext cx="46683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200,000 Uber rides in New York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Features: pickup/</a:t>
            </a:r>
            <a:r>
              <a:rPr lang="en-IN" dirty="0" err="1">
                <a:solidFill>
                  <a:schemeClr val="bg1"/>
                </a:solidFill>
              </a:rPr>
              <a:t>dropoff</a:t>
            </a:r>
            <a:r>
              <a:rPr lang="en-IN" dirty="0">
                <a:solidFill>
                  <a:schemeClr val="bg1"/>
                </a:solidFill>
              </a:rPr>
              <a:t> coordinates, datetime, passenger count, fare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Preprocessing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Removed outliers and erroneous data (5.2% of original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Feature engineering: trip distance, temporal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Final dataset: 189,600 clean ride records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Key 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Handling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Addressing outliers in fares and distances</a:t>
            </a:r>
          </a:p>
        </p:txBody>
      </p:sp>
    </p:spTree>
    <p:extLst>
      <p:ext uri="{BB962C8B-B14F-4D97-AF65-F5344CB8AC3E}">
        <p14:creationId xmlns:p14="http://schemas.microsoft.com/office/powerpoint/2010/main" val="183827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59AA54-771A-5942-7E67-2D4C98D97B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E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53208A-5717-DE09-C0A5-472BCE643326}"/>
              </a:ext>
            </a:extLst>
          </p:cNvPr>
          <p:cNvSpPr txBox="1"/>
          <p:nvPr/>
        </p:nvSpPr>
        <p:spPr>
          <a:xfrm>
            <a:off x="442452" y="304800"/>
            <a:ext cx="4208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Predictive Models: Performance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A880C-6811-CA50-41E8-71F4FF45C51C}"/>
              </a:ext>
            </a:extLst>
          </p:cNvPr>
          <p:cNvSpPr txBox="1"/>
          <p:nvPr/>
        </p:nvSpPr>
        <p:spPr>
          <a:xfrm>
            <a:off x="7525194" y="1665957"/>
            <a:ext cx="471317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Model Performance (MSE, R-squared):</a:t>
            </a:r>
          </a:p>
          <a:p>
            <a:pPr>
              <a:buFont typeface="+mj-lt"/>
              <a:buAutoNum type="arabicPeriod"/>
            </a:pP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XGBoost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3.23, 0.80</a:t>
            </a:r>
          </a:p>
          <a:p>
            <a:pPr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Neural Network: 3.41</a:t>
            </a:r>
          </a:p>
          <a:p>
            <a:pPr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Forest: 3.62, 0.77</a:t>
            </a:r>
          </a:p>
          <a:p>
            <a:pPr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Gradient Boosting: 3.96, 0.75</a:t>
            </a:r>
          </a:p>
          <a:p>
            <a:pPr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Linear/Ridge Regression: 4.82, 0.70</a:t>
            </a:r>
          </a:p>
          <a:p>
            <a:pPr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Decision Tree: 7.49, 0.53</a:t>
            </a:r>
          </a:p>
          <a:p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IN" sz="2200" b="1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Non-linear models outperformed linear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 err="1"/>
              <a:t>XGBoost</a:t>
            </a:r>
            <a:r>
              <a:rPr lang="en-IN" sz="2000" dirty="0"/>
              <a:t> showed the best predictive power</a:t>
            </a:r>
          </a:p>
          <a:p>
            <a:endParaRPr lang="en-IN" dirty="0"/>
          </a:p>
        </p:txBody>
      </p:sp>
      <p:pic>
        <p:nvPicPr>
          <p:cNvPr id="6" name="Picture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9172BC26-2172-A1A9-FBCB-2247B9F8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181"/>
            <a:ext cx="7386093" cy="50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59AA54-771A-5942-7E67-2D4C98D97B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graph showing a line of value&#10;&#10;Description automatically generated with medium confidence">
            <a:extLst>
              <a:ext uri="{FF2B5EF4-FFF2-40B4-BE49-F238E27FC236}">
                <a16:creationId xmlns:a16="http://schemas.microsoft.com/office/drawing/2014/main" id="{78F99681-1EA5-444A-FD49-AEA0175E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476564" cy="3590721"/>
          </a:xfrm>
          <a:prstGeom prst="rect">
            <a:avLst/>
          </a:prstGeom>
        </p:spPr>
      </p:pic>
      <p:pic>
        <p:nvPicPr>
          <p:cNvPr id="14" name="Picture 13" descr="A graph with blue and white squares&#10;&#10;Description automatically generated with medium confidence">
            <a:extLst>
              <a:ext uri="{FF2B5EF4-FFF2-40B4-BE49-F238E27FC236}">
                <a16:creationId xmlns:a16="http://schemas.microsoft.com/office/drawing/2014/main" id="{89996BF3-FFD8-802F-3EEA-72D34765E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67" y="7143"/>
            <a:ext cx="6715431" cy="3583578"/>
          </a:xfrm>
          <a:prstGeom prst="rect">
            <a:avLst/>
          </a:prstGeom>
        </p:spPr>
      </p:pic>
      <p:pic>
        <p:nvPicPr>
          <p:cNvPr id="16" name="Picture 15" descr="A red and blue squares with white text&#10;&#10;Description automatically generated">
            <a:extLst>
              <a:ext uri="{FF2B5EF4-FFF2-40B4-BE49-F238E27FC236}">
                <a16:creationId xmlns:a16="http://schemas.microsoft.com/office/drawing/2014/main" id="{2D87C5F1-B36F-3A0B-DC83-48EC4D98A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29000"/>
            <a:ext cx="5476563" cy="3711677"/>
          </a:xfrm>
          <a:prstGeom prst="rect">
            <a:avLst/>
          </a:prstGeom>
        </p:spPr>
      </p:pic>
      <p:pic>
        <p:nvPicPr>
          <p:cNvPr id="18" name="Picture 17" descr="A map of a city&#10;&#10;Description automatically generated">
            <a:extLst>
              <a:ext uri="{FF2B5EF4-FFF2-40B4-BE49-F238E27FC236}">
                <a16:creationId xmlns:a16="http://schemas.microsoft.com/office/drawing/2014/main" id="{3503E5B1-C313-4031-1B67-E6FAC279E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562" y="3597863"/>
            <a:ext cx="6715438" cy="347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8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59AA54-771A-5942-7E67-2D4C98D97B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E27FB3-3191-BDE5-B1AA-8883872FBBFF}"/>
              </a:ext>
            </a:extLst>
          </p:cNvPr>
          <p:cNvGrpSpPr/>
          <p:nvPr/>
        </p:nvGrpSpPr>
        <p:grpSpPr>
          <a:xfrm rot="20681329">
            <a:off x="-2032000" y="2354814"/>
            <a:ext cx="16256000" cy="2928844"/>
            <a:chOff x="-1198880" y="2354356"/>
            <a:chExt cx="16256000" cy="2928844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CBB6E8F-D780-8494-0EB8-39BB9D0D46D9}"/>
                </a:ext>
              </a:extLst>
            </p:cNvPr>
            <p:cNvSpPr/>
            <p:nvPr/>
          </p:nvSpPr>
          <p:spPr>
            <a:xfrm>
              <a:off x="-1198880" y="2354356"/>
              <a:ext cx="16256000" cy="2928844"/>
            </a:xfrm>
            <a:custGeom>
              <a:avLst/>
              <a:gdLst>
                <a:gd name="connsiteX0" fmla="*/ 0 w 16256000"/>
                <a:gd name="connsiteY0" fmla="*/ 2928844 h 2928844"/>
                <a:gd name="connsiteX1" fmla="*/ 2946400 w 16256000"/>
                <a:gd name="connsiteY1" fmla="*/ 1628364 h 2928844"/>
                <a:gd name="connsiteX2" fmla="*/ 7152640 w 16256000"/>
                <a:gd name="connsiteY2" fmla="*/ 2583404 h 2928844"/>
                <a:gd name="connsiteX3" fmla="*/ 11074400 w 16256000"/>
                <a:gd name="connsiteY3" fmla="*/ 43404 h 2928844"/>
                <a:gd name="connsiteX4" fmla="*/ 16256000 w 16256000"/>
                <a:gd name="connsiteY4" fmla="*/ 1221964 h 292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0" h="2928844">
                  <a:moveTo>
                    <a:pt x="0" y="2928844"/>
                  </a:moveTo>
                  <a:cubicBezTo>
                    <a:pt x="877146" y="2307390"/>
                    <a:pt x="1754293" y="1685937"/>
                    <a:pt x="2946400" y="1628364"/>
                  </a:cubicBezTo>
                  <a:cubicBezTo>
                    <a:pt x="4138507" y="1570791"/>
                    <a:pt x="5797973" y="2847564"/>
                    <a:pt x="7152640" y="2583404"/>
                  </a:cubicBezTo>
                  <a:cubicBezTo>
                    <a:pt x="8507307" y="2319244"/>
                    <a:pt x="9557173" y="270311"/>
                    <a:pt x="11074400" y="43404"/>
                  </a:cubicBezTo>
                  <a:cubicBezTo>
                    <a:pt x="12591627" y="-183503"/>
                    <a:pt x="14423813" y="519230"/>
                    <a:pt x="16256000" y="1221964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top view of a white car&#10;&#10;Description automatically generated">
              <a:extLst>
                <a:ext uri="{FF2B5EF4-FFF2-40B4-BE49-F238E27FC236}">
                  <a16:creationId xmlns:a16="http://schemas.microsoft.com/office/drawing/2014/main" id="{446E017C-4AB2-CA8E-DEA2-4610F0949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78410" y="3440518"/>
              <a:ext cx="775312" cy="1162968"/>
            </a:xfrm>
            <a:prstGeom prst="rect">
              <a:avLst/>
            </a:prstGeom>
          </p:spPr>
        </p:pic>
        <p:pic>
          <p:nvPicPr>
            <p:cNvPr id="7" name="Picture 6" descr="A top view of a white car&#10;&#10;Description automatically generated">
              <a:extLst>
                <a:ext uri="{FF2B5EF4-FFF2-40B4-BE49-F238E27FC236}">
                  <a16:creationId xmlns:a16="http://schemas.microsoft.com/office/drawing/2014/main" id="{4B925608-62AF-FA75-1AB8-E9718ADA5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4481330">
              <a:off x="5581018" y="4309859"/>
              <a:ext cx="775312" cy="11629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8021AE-7B60-7E63-4DF1-58D3790E83BA}"/>
              </a:ext>
            </a:extLst>
          </p:cNvPr>
          <p:cNvSpPr txBox="1"/>
          <p:nvPr/>
        </p:nvSpPr>
        <p:spPr>
          <a:xfrm>
            <a:off x="503414" y="1127713"/>
            <a:ext cx="5121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>
                    <a:lumMod val="95000"/>
                  </a:schemeClr>
                </a:solidFill>
              </a:rPr>
              <a:t>Insights and Next Steps</a:t>
            </a:r>
            <a:endParaRPr lang="en-US" sz="6000" dirty="0">
              <a:solidFill>
                <a:schemeClr val="bg1">
                  <a:lumMod val="95000"/>
                </a:schemeClr>
              </a:solidFill>
              <a:latin typeface="Uber Move Light" panose="02010303030201060303" pitchFamily="2" charset="77"/>
            </a:endParaRPr>
          </a:p>
        </p:txBody>
      </p:sp>
      <p:pic>
        <p:nvPicPr>
          <p:cNvPr id="12" name="Picture 1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65014DB7-CDE3-B734-689E-036AD53F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010" y="1347809"/>
            <a:ext cx="749400" cy="749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3B8983-BB07-36DE-DB7C-165EAD1C8384}"/>
              </a:ext>
            </a:extLst>
          </p:cNvPr>
          <p:cNvSpPr/>
          <p:nvPr/>
        </p:nvSpPr>
        <p:spPr>
          <a:xfrm>
            <a:off x="7521677" y="724453"/>
            <a:ext cx="3834581" cy="5873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0BE78-8622-134C-428E-E9CEAACBA6EF}"/>
              </a:ext>
            </a:extLst>
          </p:cNvPr>
          <p:cNvSpPr txBox="1"/>
          <p:nvPr/>
        </p:nvSpPr>
        <p:spPr>
          <a:xfrm>
            <a:off x="7781154" y="1383428"/>
            <a:ext cx="331562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Conclusions: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XGBoost</a:t>
            </a:r>
            <a:r>
              <a:rPr lang="en-US" sz="1600" dirty="0"/>
              <a:t> is most effective for fare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Spatial and temporal features are crucial</a:t>
            </a:r>
          </a:p>
          <a:p>
            <a:endParaRPr lang="en-US" sz="1600" dirty="0"/>
          </a:p>
          <a:p>
            <a:r>
              <a:rPr lang="en-US" sz="1600" b="1" dirty="0"/>
              <a:t>Future Work: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Incorporate external factors (weather, events)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Explore advanced techniques (deep learning)</a:t>
            </a:r>
          </a:p>
          <a:p>
            <a:endParaRPr lang="en-US" sz="1600" dirty="0"/>
          </a:p>
          <a:p>
            <a:r>
              <a:rPr lang="en-US" sz="1600" b="1" dirty="0"/>
              <a:t>Impact: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Potential for more accurate pricing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Enhanced user experience in ride-sharing services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03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232</Words>
  <Application>Microsoft Office PowerPoint</Application>
  <PresentationFormat>Widescreen</PresentationFormat>
  <Paragraphs>50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Arial</vt:lpstr>
      <vt:lpstr>Calibri Light</vt:lpstr>
      <vt:lpstr>Uber Move Light</vt:lpstr>
      <vt:lpstr>Uber Move Medium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Tramplers</dc:creator>
  <cp:lastModifiedBy>Rudrakumar Nitinkumar Patel</cp:lastModifiedBy>
  <cp:revision>28</cp:revision>
  <dcterms:created xsi:type="dcterms:W3CDTF">2024-01-11T06:37:47Z</dcterms:created>
  <dcterms:modified xsi:type="dcterms:W3CDTF">2024-06-25T17:49:12Z</dcterms:modified>
</cp:coreProperties>
</file>